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63" r:id="rId3"/>
    <p:sldId id="264" r:id="rId4"/>
    <p:sldId id="265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0328C344-7E8F-4DA2-8A61-E9D270B1A977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02E3F570-ED7B-4D16-B3CD-EE9F3B201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DFE6F7A2-9639-47C3-8894-BF8B240D98D1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C8829AAD-2604-425D-8AED-EE3752077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3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7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7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2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3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7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5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6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7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73EA-BE4A-4A8F-AA18-824998CD3C9A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936"/>
            <a:ext cx="8686800" cy="4853464"/>
          </a:xfrm>
          <a:ln w="22225"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Referrals/issues status: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Solar </a:t>
            </a:r>
            <a:r>
              <a:rPr lang="en-US" sz="3600" b="1" dirty="0">
                <a:solidFill>
                  <a:srgbClr val="0070C0"/>
                </a:solidFill>
              </a:rPr>
              <a:t>house </a:t>
            </a:r>
            <a:r>
              <a:rPr lang="en-US" sz="3600" b="1" dirty="0" smtClean="0">
                <a:solidFill>
                  <a:srgbClr val="0070C0"/>
                </a:solidFill>
              </a:rPr>
              <a:t>sale = not yet discussed</a:t>
            </a:r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Distribution </a:t>
            </a:r>
            <a:r>
              <a:rPr lang="en-US" sz="3600" b="1" dirty="0">
                <a:solidFill>
                  <a:srgbClr val="0070C0"/>
                </a:solidFill>
              </a:rPr>
              <a:t>of raises given to administrators, faculty, and staff  = not yet discussed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Report </a:t>
            </a:r>
            <a:r>
              <a:rPr lang="en-US" sz="3600" b="1" dirty="0">
                <a:solidFill>
                  <a:srgbClr val="0070C0"/>
                </a:solidFill>
              </a:rPr>
              <a:t>on the “big picture balance sheet”, with tracking of changes in each item  = </a:t>
            </a:r>
            <a:r>
              <a:rPr lang="en-US" sz="3600" b="1" dirty="0" smtClean="0">
                <a:solidFill>
                  <a:srgbClr val="0070C0"/>
                </a:solidFill>
              </a:rPr>
              <a:t>partially </a:t>
            </a:r>
            <a:r>
              <a:rPr lang="en-US" sz="3600" b="1" dirty="0">
                <a:solidFill>
                  <a:srgbClr val="0070C0"/>
                </a:solidFill>
              </a:rPr>
              <a:t>discussed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Balance </a:t>
            </a:r>
            <a:r>
              <a:rPr lang="en-US" sz="3600" b="1" dirty="0">
                <a:solidFill>
                  <a:srgbClr val="0070C0"/>
                </a:solidFill>
              </a:rPr>
              <a:t>sheet for the MSU programs  = not yet discussed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How are decisions made </a:t>
            </a:r>
            <a:r>
              <a:rPr lang="en-US" sz="3600" b="1" dirty="0">
                <a:solidFill>
                  <a:srgbClr val="0070C0"/>
                </a:solidFill>
              </a:rPr>
              <a:t>about faculty retention </a:t>
            </a:r>
            <a:r>
              <a:rPr lang="en-US" sz="3600" b="1" dirty="0" smtClean="0">
                <a:solidFill>
                  <a:srgbClr val="0070C0"/>
                </a:solidFill>
              </a:rPr>
              <a:t>packages; fairness </a:t>
            </a:r>
            <a:r>
              <a:rPr lang="en-US" sz="3600" b="1" dirty="0">
                <a:solidFill>
                  <a:srgbClr val="0070C0"/>
                </a:solidFill>
              </a:rPr>
              <a:t>of resource allocation across departments  = not yet discussed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Current </a:t>
            </a:r>
            <a:r>
              <a:rPr lang="en-US" sz="3600" b="1" dirty="0">
                <a:solidFill>
                  <a:srgbClr val="0070C0"/>
                </a:solidFill>
              </a:rPr>
              <a:t>and next FY </a:t>
            </a:r>
            <a:r>
              <a:rPr lang="en-US" sz="3600" b="1" dirty="0" smtClean="0">
                <a:solidFill>
                  <a:srgbClr val="0070C0"/>
                </a:solidFill>
              </a:rPr>
              <a:t>budget = next slides</a:t>
            </a:r>
            <a:endParaRPr lang="en-US" sz="3600" b="1" dirty="0">
              <a:solidFill>
                <a:srgbClr val="0070C0"/>
              </a:solidFill>
            </a:endParaRP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" y="206276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Budgetary </a:t>
            </a:r>
            <a:r>
              <a:rPr lang="en-US" sz="4800" b="1" dirty="0" smtClean="0"/>
              <a:t>Affairs Committee</a:t>
            </a:r>
          </a:p>
          <a:p>
            <a:pPr algn="ctr"/>
            <a:r>
              <a:rPr lang="en-US" sz="4800" b="1" dirty="0" smtClean="0"/>
              <a:t>February 22, 2018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459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080"/>
            <a:ext cx="8229600" cy="1143000"/>
          </a:xfrm>
        </p:spPr>
        <p:txBody>
          <a:bodyPr/>
          <a:lstStyle/>
          <a:p>
            <a:r>
              <a:rPr lang="en-US" dirty="0" smtClean="0"/>
              <a:t>Last year (FY 2017) in $ millions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337951"/>
              </p:ext>
            </p:extLst>
          </p:nvPr>
        </p:nvGraphicFramePr>
        <p:xfrm>
          <a:off x="457200" y="1148080"/>
          <a:ext cx="8229599" cy="2921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xmlns="" val="406190177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45289836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1420674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387026378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81471602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3689091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4110793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Operations (GRA)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Global Learning + other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Auxiliary (Food, Res Halls)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Gifts &amp; Endowments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Grants &amp; Contracts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289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71500" algn="dec"/>
                        </a:tabLst>
                      </a:pPr>
                      <a:r>
                        <a:rPr lang="en-US" dirty="0" smtClean="0"/>
                        <a:t>145.0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211.5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754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193.9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0327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-14.5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7608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996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+3.1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670558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1910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Grants F&amp;A is revenue to Operations</a:t>
            </a:r>
          </a:p>
          <a:p>
            <a:r>
              <a:rPr lang="en-US" dirty="0" smtClean="0"/>
              <a:t>Transfers: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into operations is </a:t>
            </a:r>
            <a:r>
              <a:rPr lang="en-US" dirty="0" smtClean="0"/>
              <a:t>mostly from </a:t>
            </a:r>
            <a:r>
              <a:rPr lang="en-US" dirty="0" smtClean="0"/>
              <a:t>distance </a:t>
            </a:r>
            <a:r>
              <a:rPr lang="en-US" smtClean="0"/>
              <a:t>education </a:t>
            </a:r>
            <a:r>
              <a:rPr lang="en-US" smtClean="0"/>
              <a:t>(</a:t>
            </a:r>
            <a:r>
              <a:rPr lang="en-US" dirty="0" smtClean="0"/>
              <a:t>arrow)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Auxiliary goes to plant fund (pay off loans, maintenance costs, reserves), but also fees to operations, which increased for FY 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Gifts largely go to endowment corpus (est. $160 M total S&amp;T endowment)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Grants largely is fixed price close-outs to operations or maybe to Plant (= building purchase, maintenance, depreciation)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5400000">
            <a:off x="2971800" y="3276600"/>
            <a:ext cx="228600" cy="68580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Revenues (millions of $)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160964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95276200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394758724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289921597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1240884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Tuition &amp; 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146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Last</a:t>
                      </a:r>
                      <a:r>
                        <a:rPr lang="en-US" baseline="0" dirty="0" smtClean="0"/>
                        <a:t> year (FY 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678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This year (FY 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8305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Next year* (FY 19)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26626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191000"/>
            <a:ext cx="822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*Greitens’ </a:t>
            </a:r>
            <a:r>
              <a:rPr lang="en-US" dirty="0" smtClean="0"/>
              <a:t>budget 10% cut assumed</a:t>
            </a:r>
          </a:p>
          <a:p>
            <a:r>
              <a:rPr lang="en-US" dirty="0" smtClean="0"/>
              <a:t>Column widths roughly proportional to fraction of revenue from source</a:t>
            </a:r>
          </a:p>
          <a:p>
            <a:r>
              <a:rPr lang="en-US" dirty="0" smtClean="0"/>
              <a:t>Tuition &amp; fees is net = scholarships from general operating funds deducted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FY 19 (Cuts)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485900" indent="-1485900">
              <a:buNone/>
              <a:tabLst>
                <a:tab pos="1200150" algn="l"/>
              </a:tabLst>
            </a:pPr>
            <a:r>
              <a:rPr lang="en-US" dirty="0" smtClean="0"/>
              <a:t>-3.8% 	= State, -5.3 M </a:t>
            </a:r>
          </a:p>
          <a:p>
            <a:pPr marL="1485900" indent="-1485900">
              <a:buNone/>
              <a:tabLst>
                <a:tab pos="1200150" algn="l"/>
              </a:tabLst>
            </a:pPr>
            <a:r>
              <a:rPr lang="en-US" dirty="0" smtClean="0"/>
              <a:t>+2.4% 	= Tuition up/out of state down, +3.4 M</a:t>
            </a:r>
          </a:p>
          <a:p>
            <a:pPr marL="1485900" indent="-1485900">
              <a:buNone/>
              <a:tabLst>
                <a:tab pos="1200150" algn="l"/>
              </a:tabLst>
            </a:pPr>
            <a:r>
              <a:rPr lang="en-US" dirty="0" smtClean="0"/>
              <a:t>-1.5% 	= 2% merit raise pool (Choi), -2.1 M</a:t>
            </a:r>
          </a:p>
          <a:p>
            <a:pPr marL="1485900" indent="-1485900">
              <a:buNone/>
              <a:tabLst>
                <a:tab pos="1200150" algn="l"/>
              </a:tabLst>
            </a:pPr>
            <a:r>
              <a:rPr lang="en-US" dirty="0" smtClean="0"/>
              <a:t>-0.18%	= P&amp;T and PTR, -0.25 M</a:t>
            </a:r>
          </a:p>
          <a:p>
            <a:pPr marL="1485900" indent="-1485900">
              <a:buNone/>
              <a:tabLst>
                <a:tab pos="1200150" algn="l"/>
              </a:tabLst>
            </a:pPr>
            <a:r>
              <a:rPr lang="en-US" dirty="0" smtClean="0"/>
              <a:t>-0.36%</a:t>
            </a:r>
            <a:r>
              <a:rPr lang="en-US" dirty="0"/>
              <a:t>	</a:t>
            </a:r>
            <a:r>
              <a:rPr lang="en-US" dirty="0" smtClean="0"/>
              <a:t>= insurance, utilities, licenses, mandatory maintenance sum -0.5 M</a:t>
            </a:r>
          </a:p>
          <a:p>
            <a:pPr marL="1485900" indent="-1485900">
              <a:buNone/>
              <a:tabLst>
                <a:tab pos="1200150" algn="l"/>
              </a:tabLst>
            </a:pPr>
            <a:r>
              <a:rPr lang="en-US" u="sng" dirty="0" smtClean="0"/>
              <a:t>-0.17%</a:t>
            </a:r>
            <a:r>
              <a:rPr lang="en-US" dirty="0" smtClean="0"/>
              <a:t> 	= Benefits increases, -0.25? M</a:t>
            </a:r>
          </a:p>
          <a:p>
            <a:pPr marL="0" indent="0">
              <a:buNone/>
              <a:tabLst>
                <a:tab pos="1200150" algn="l"/>
              </a:tabLst>
            </a:pPr>
            <a:r>
              <a:rPr lang="en-US" dirty="0" smtClean="0"/>
              <a:t>- 3.5% 	= Cut $4.92 M</a:t>
            </a:r>
          </a:p>
          <a:p>
            <a:pPr marL="0" indent="0">
              <a:buNone/>
              <a:tabLst>
                <a:tab pos="1200150" algn="l"/>
              </a:tabLst>
            </a:pPr>
            <a:endParaRPr lang="en-US" dirty="0" smtClean="0"/>
          </a:p>
          <a:p>
            <a:pPr marL="0" indent="0">
              <a:buNone/>
              <a:tabLst>
                <a:tab pos="1200150" algn="l"/>
              </a:tabLst>
            </a:pPr>
            <a:r>
              <a:rPr lang="en-US" dirty="0"/>
              <a:t>Likely that System will give “strong guidelines” on how to distribute raises</a:t>
            </a:r>
          </a:p>
          <a:p>
            <a:pPr marL="0" indent="0">
              <a:buNone/>
              <a:tabLst>
                <a:tab pos="1200150" algn="l"/>
              </a:tabLst>
            </a:pPr>
            <a:r>
              <a:rPr lang="en-US" b="1" dirty="0" smtClean="0"/>
              <a:t>8 to 13% cut</a:t>
            </a:r>
            <a:r>
              <a:rPr lang="en-US" dirty="0" smtClean="0"/>
              <a:t>: 3.5% (above) + 5-10% reallocation to programmatic changes</a:t>
            </a:r>
          </a:p>
          <a:p>
            <a:pPr marL="0" indent="0">
              <a:buNone/>
              <a:tabLst>
                <a:tab pos="120015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336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321</Words>
  <Application>Microsoft Office PowerPoint</Application>
  <PresentationFormat>On-screen Show (4:3)</PresentationFormat>
  <Paragraphs>83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Last year (FY 2017) in $ millions</vt:lpstr>
      <vt:lpstr>Revenues (millions of $)</vt:lpstr>
      <vt:lpstr>Changes for FY 19 (Cuts)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Hale, Barbara N.</dc:creator>
  <cp:lastModifiedBy>Palmer, Barbara J.</cp:lastModifiedBy>
  <cp:revision>60</cp:revision>
  <cp:lastPrinted>2017-03-23T20:30:39Z</cp:lastPrinted>
  <dcterms:created xsi:type="dcterms:W3CDTF">2017-01-26T06:44:54Z</dcterms:created>
  <dcterms:modified xsi:type="dcterms:W3CDTF">2018-02-23T20:41:28Z</dcterms:modified>
</cp:coreProperties>
</file>